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Source Sans 3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axpedg1Ipgr9mc/0FXHzT6aiY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t-L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lt-LT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t-LT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t-L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t-LT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66750" y="4776788"/>
            <a:ext cx="5332413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1241425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lt-L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2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5" name="Google Shape;65;p32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Source Sans 3"/>
              <a:buNone/>
              <a:defRPr sz="4000" b="1">
                <a:latin typeface="Source Sans 3"/>
                <a:ea typeface="Source Sans 3"/>
                <a:cs typeface="Source Sans 3"/>
                <a:sym typeface="Source Sans 3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3"/>
              <a:buNone/>
              <a:defRPr sz="2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ource Sans 3"/>
              <a:buChar char="○"/>
              <a:defRPr sz="19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hyperlink" Target="http://www.dofeparaiska.lt/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10" Type="http://schemas.openxmlformats.org/officeDocument/2006/relationships/image" Target="../media/image31.gif"/><Relationship Id="rId4" Type="http://schemas.openxmlformats.org/officeDocument/2006/relationships/image" Target="../media/image26.png"/><Relationship Id="rId9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feparaiska.l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"/>
          <p:cNvPicPr preferRelativeResize="0"/>
          <p:nvPr/>
        </p:nvPicPr>
        <p:blipFill rotWithShape="1">
          <a:blip r:embed="rId3">
            <a:alphaModFix/>
          </a:blip>
          <a:srcRect l="5308" r="5309"/>
          <a:stretch/>
        </p:blipFill>
        <p:spPr>
          <a:xfrm>
            <a:off x="0" y="-201049"/>
            <a:ext cx="12291103" cy="9171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499" y="235330"/>
            <a:ext cx="3350563" cy="5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39544" y="-201060"/>
            <a:ext cx="3347225" cy="1197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>
            <a:spLocks noGrp="1"/>
          </p:cNvSpPr>
          <p:nvPr>
            <p:ph type="title"/>
          </p:nvPr>
        </p:nvSpPr>
        <p:spPr>
          <a:xfrm>
            <a:off x="3324000" y="687325"/>
            <a:ext cx="55440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lt-LT" sz="4000" b="1">
                <a:latin typeface="Calibri"/>
                <a:ea typeface="Calibri"/>
                <a:cs typeface="Calibri"/>
                <a:sym typeface="Calibri"/>
              </a:rPr>
              <a:t>Programos lygiai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4503" y="5968777"/>
            <a:ext cx="2049323" cy="7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7394" y="2483751"/>
            <a:ext cx="3335156" cy="291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375" y="2483762"/>
            <a:ext cx="3647217" cy="2919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88394" y="2635688"/>
            <a:ext cx="3559450" cy="2878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/>
          </p:nvPr>
        </p:nvSpPr>
        <p:spPr>
          <a:xfrm>
            <a:off x="611543" y="143261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Source Sans 3"/>
              <a:buNone/>
            </a:pPr>
            <a:r>
              <a:rPr lang="lt-LT">
                <a:latin typeface="Calibri"/>
                <a:ea typeface="Calibri"/>
                <a:cs typeface="Calibri"/>
                <a:sym typeface="Calibri"/>
              </a:rPr>
              <a:t>El. užrašinė tikslams fiksuoti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1158" y="1569720"/>
            <a:ext cx="3070860" cy="371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64503" y="5968777"/>
            <a:ext cx="2049323" cy="7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</a:pPr>
            <a:r>
              <a:rPr lang="lt-LT" b="0"/>
              <a:t>  </a:t>
            </a:r>
            <a:endParaRPr/>
          </a:p>
        </p:txBody>
      </p:sp>
      <p:pic>
        <p:nvPicPr>
          <p:cNvPr id="168" name="Google Shape;168;p12"/>
          <p:cNvPicPr preferRelativeResize="0"/>
          <p:nvPr/>
        </p:nvPicPr>
        <p:blipFill rotWithShape="1">
          <a:blip r:embed="rId3">
            <a:alphaModFix/>
          </a:blip>
          <a:srcRect l="6855" t="8666"/>
          <a:stretch/>
        </p:blipFill>
        <p:spPr>
          <a:xfrm>
            <a:off x="510200" y="210450"/>
            <a:ext cx="4378200" cy="6437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60000"/>
              </a:srgbClr>
            </a:outerShdw>
          </a:effectLst>
        </p:spPr>
      </p:pic>
      <p:sp>
        <p:nvSpPr>
          <p:cNvPr id="169" name="Google Shape;169;p12"/>
          <p:cNvSpPr txBox="1"/>
          <p:nvPr/>
        </p:nvSpPr>
        <p:spPr>
          <a:xfrm>
            <a:off x="5448550" y="1527925"/>
            <a:ext cx="60975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★"/>
            </a:pPr>
            <a:r>
              <a:rPr lang="lt-LT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Pasiruošimas </a:t>
            </a:r>
            <a:r>
              <a:rPr lang="lt-LT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stojimui </a:t>
            </a:r>
            <a:r>
              <a:rPr lang="lt-LT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į aukštąsias mokyklas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3"/>
              <a:buChar char="★"/>
            </a:pPr>
            <a:r>
              <a:rPr lang="lt-LT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Paskatinimas </a:t>
            </a:r>
            <a:r>
              <a:rPr lang="lt-LT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keistis į gerąją pusę ir pamatyti pokytį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3"/>
              <a:buChar char="★"/>
            </a:pPr>
            <a:r>
              <a:rPr lang="lt-LT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Galimybė </a:t>
            </a:r>
            <a:r>
              <a:rPr lang="lt-LT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atrasti savo stiprybes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3"/>
              <a:buChar char="★"/>
            </a:pPr>
            <a:r>
              <a:rPr lang="lt-LT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Sėkmės skonis</a:t>
            </a:r>
            <a:r>
              <a:rPr lang="lt-LT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ir pasididžiavimas savimi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3"/>
              <a:buChar char="★"/>
            </a:pPr>
            <a:r>
              <a:rPr lang="lt-LT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Žygiai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3"/>
              <a:buChar char="★"/>
            </a:pPr>
            <a:r>
              <a:rPr lang="lt-LT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Grįžtamasis ryšys </a:t>
            </a:r>
            <a:r>
              <a:rPr lang="lt-LT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iš mokytojų – mentorių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3"/>
              <a:buChar char="★"/>
            </a:pPr>
            <a:r>
              <a:rPr lang="lt-LT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Socialinės valandos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64503" y="5968777"/>
            <a:ext cx="2049323" cy="7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2"/>
          <p:cNvSpPr txBox="1"/>
          <p:nvPr/>
        </p:nvSpPr>
        <p:spPr>
          <a:xfrm>
            <a:off x="5499550" y="210450"/>
            <a:ext cx="5995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lt-LT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Jaunimą patraukia: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/>
          <p:nvPr/>
        </p:nvSpPr>
        <p:spPr>
          <a:xfrm>
            <a:off x="892601" y="696150"/>
            <a:ext cx="9012900" cy="5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4"/>
              <a:buFont typeface="Source Sans 3"/>
              <a:buNone/>
            </a:pPr>
            <a:r>
              <a:rPr lang="lt-LT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Pagal tarptautinius tyrimus,* d</a:t>
            </a:r>
            <a:r>
              <a:rPr lang="lt-LT"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alyvavimas DofE: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4"/>
              <a:buFont typeface="Source Sans 3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Didina įsidarbinimo ir didesnio užmokesčio perspektyvą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Gerina</a:t>
            </a:r>
            <a:r>
              <a:rPr lang="lt-LT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emocinę ir fizinę savijautą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Skatina įsitraukti į savanorystę, prisidėti dirbant bendruomenės labui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Didina</a:t>
            </a:r>
            <a:r>
              <a:rPr lang="lt-LT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socialinių ryšių tinklą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Padidina jaunų žmonių atsakomybę už jų daromą poveikį aplinkai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lt-LT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Padeda mažinant patyčias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4503" y="5968777"/>
            <a:ext cx="2049323" cy="7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3"/>
          <p:cNvSpPr txBox="1"/>
          <p:nvPr/>
        </p:nvSpPr>
        <p:spPr>
          <a:xfrm>
            <a:off x="892603" y="6443992"/>
            <a:ext cx="6419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t-LT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*International outcome research 2023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0250" y="4235675"/>
            <a:ext cx="1180050" cy="262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>
            <a:spLocks noGrp="1"/>
          </p:cNvSpPr>
          <p:nvPr>
            <p:ph type="title"/>
          </p:nvPr>
        </p:nvSpPr>
        <p:spPr>
          <a:xfrm>
            <a:off x="415650" y="143262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Source Sans 3"/>
              <a:buNone/>
            </a:pPr>
            <a:r>
              <a:rPr lang="lt-L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Vertė </a:t>
            </a:r>
            <a:r>
              <a:rPr lang="lt-LT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mokytojui ir </a:t>
            </a:r>
            <a:r>
              <a:rPr lang="lt-LT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mokyklai</a:t>
            </a:r>
            <a:endParaRPr/>
          </a:p>
        </p:txBody>
      </p:sp>
      <p:sp>
        <p:nvSpPr>
          <p:cNvPr id="185" name="Google Shape;185;p14"/>
          <p:cNvSpPr txBox="1"/>
          <p:nvPr/>
        </p:nvSpPr>
        <p:spPr>
          <a:xfrm>
            <a:off x="356525" y="1532950"/>
            <a:ext cx="7661700" cy="48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➔"/>
            </a:pPr>
            <a:r>
              <a:rPr lang="lt-LT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Mentorystė mokiniams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3429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➔"/>
            </a:pPr>
            <a:r>
              <a:rPr lang="lt-LT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Profesinis </a:t>
            </a:r>
            <a:r>
              <a:rPr lang="lt-LT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tobulėjimas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3429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➔"/>
            </a:pPr>
            <a:r>
              <a:rPr lang="lt-LT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Prasmės, </a:t>
            </a:r>
            <a:r>
              <a:rPr lang="lt-LT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asmeninio indėlio pajautimas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3429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➔"/>
            </a:pPr>
            <a:r>
              <a:rPr lang="lt-LT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Matomumas, išskirtinumas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3429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➔"/>
            </a:pPr>
            <a:r>
              <a:rPr lang="lt-LT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Tėvų palaikymas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3429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➔"/>
            </a:pPr>
            <a:r>
              <a:rPr lang="lt-LT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DofE bendruomenė, renginiai, </a:t>
            </a:r>
            <a:r>
              <a:rPr lang="lt-LT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naujos pažintys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3429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➔"/>
            </a:pPr>
            <a:r>
              <a:rPr lang="lt-LT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Metodinės priemonės, kaip sėkmingai įgyvendinti kiekvieną programos etapą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3429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➔"/>
            </a:pPr>
            <a:r>
              <a:rPr lang="lt-LT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Kuriama </a:t>
            </a:r>
            <a:r>
              <a:rPr lang="lt-LT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pozityvi ir įgalinanti aplinka Jūsų mokykloje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4503" y="5968777"/>
            <a:ext cx="2049323" cy="7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1500" y="143250"/>
            <a:ext cx="1226450" cy="120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>
            <a:spLocks noGrp="1"/>
          </p:cNvSpPr>
          <p:nvPr>
            <p:ph type="title"/>
          </p:nvPr>
        </p:nvSpPr>
        <p:spPr>
          <a:xfrm>
            <a:off x="2046000" y="251175"/>
            <a:ext cx="6326700" cy="1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lt-LT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lt-LT" sz="4000">
                <a:latin typeface="Calibri"/>
                <a:ea typeface="Calibri"/>
                <a:cs typeface="Calibri"/>
                <a:sym typeface="Calibri"/>
              </a:rPr>
              <a:t>risijungti:</a:t>
            </a:r>
            <a:r>
              <a:rPr lang="lt-L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2800" b="0">
                <a:solidFill>
                  <a:srgbClr val="0000FF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www.dofeparaiska.lt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2046000" y="1887875"/>
            <a:ext cx="727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lt-LT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Surinkti 3 suaugusiųjų, dirbančių su jaunimu komandą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2045995" y="3221803"/>
            <a:ext cx="766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Pasirašyti sublicencijos sutartį ir sumokėti simbolinį mokestį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2045995" y="4425495"/>
            <a:ext cx="613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Dalyvauti įvadiniuose mokymuose rudenį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0650" y="5608450"/>
            <a:ext cx="1617718" cy="11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64375" y="5772496"/>
            <a:ext cx="1941925" cy="55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23247" y="5722962"/>
            <a:ext cx="1072776" cy="91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64503" y="5968777"/>
            <a:ext cx="2049323" cy="7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6612" y="1604123"/>
            <a:ext cx="890188" cy="1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7813" y="2738571"/>
            <a:ext cx="1167775" cy="114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3797675"/>
            <a:ext cx="1696006" cy="13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>
            <a:spLocks noGrp="1"/>
          </p:cNvSpPr>
          <p:nvPr>
            <p:ph type="title"/>
          </p:nvPr>
        </p:nvSpPr>
        <p:spPr>
          <a:xfrm>
            <a:off x="238368" y="908371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Font typeface="Source Sans 3"/>
              <a:buNone/>
            </a:pPr>
            <a:br>
              <a:rPr lang="lt-LT"/>
            </a:br>
            <a:endParaRPr/>
          </a:p>
        </p:txBody>
      </p:sp>
      <p:pic>
        <p:nvPicPr>
          <p:cNvPr id="208" name="Google Shape;2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8345" y="140998"/>
            <a:ext cx="9862033" cy="6576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8364" y="283121"/>
            <a:ext cx="2687288" cy="483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43090" y="140998"/>
            <a:ext cx="2687288" cy="942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"/>
          <p:cNvSpPr txBox="1">
            <a:spLocks noGrp="1"/>
          </p:cNvSpPr>
          <p:nvPr>
            <p:ph type="title"/>
          </p:nvPr>
        </p:nvSpPr>
        <p:spPr>
          <a:xfrm>
            <a:off x="3297454" y="378125"/>
            <a:ext cx="55971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Source Sans 3"/>
              <a:buNone/>
            </a:pPr>
            <a:r>
              <a:rPr lang="lt-LT" dirty="0">
                <a:latin typeface="Calibri"/>
                <a:ea typeface="Calibri"/>
                <a:cs typeface="Calibri"/>
                <a:sym typeface="Calibri"/>
              </a:rPr>
              <a:t>2 pagrindinės žinutės: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7"/>
          <p:cNvSpPr txBox="1"/>
          <p:nvPr/>
        </p:nvSpPr>
        <p:spPr>
          <a:xfrm>
            <a:off x="968775" y="1508150"/>
            <a:ext cx="10029000" cy="2711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❖"/>
            </a:pPr>
            <a:r>
              <a:rPr lang="lt-LT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Išskirtinis </a:t>
            </a:r>
            <a:r>
              <a:rPr lang="lt-LT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įrankis</a:t>
            </a:r>
            <a:r>
              <a:rPr lang="lt-LT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padedantis kryptingai dirbti su jaunimu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❖"/>
            </a:pPr>
            <a:r>
              <a:rPr lang="lt-LT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DofE</a:t>
            </a:r>
            <a:r>
              <a:rPr lang="lt-LT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roles vykdo į</a:t>
            </a:r>
            <a:r>
              <a:rPr lang="lt-LT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vairūs specialistai</a:t>
            </a:r>
            <a:r>
              <a:rPr lang="lt-LT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iš karjeros, jaunimo centrų, mokymo ir paslaugų centrų, menų mokyklų, taip pat mokyklų psichologai, mokytojai.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7"/>
          <p:cNvSpPr txBox="1"/>
          <p:nvPr/>
        </p:nvSpPr>
        <p:spPr>
          <a:xfrm>
            <a:off x="2698099" y="5588271"/>
            <a:ext cx="61302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3200" b="0" i="0" u="none" strike="noStrike" cap="none">
                <a:solidFill>
                  <a:srgbClr val="0000FF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www.dofeparaiska.lt</a:t>
            </a:r>
            <a:endParaRPr sz="32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64503" y="5968777"/>
            <a:ext cx="2049323" cy="7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6775" y="4872700"/>
            <a:ext cx="1670674" cy="142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/>
          <p:nvPr/>
        </p:nvSpPr>
        <p:spPr>
          <a:xfrm>
            <a:off x="3774900" y="1753175"/>
            <a:ext cx="475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lt-LT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JŪSŲ KLAUSIMAI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3828" y="5905877"/>
            <a:ext cx="2049323" cy="7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6950" y="3408400"/>
            <a:ext cx="2458100" cy="224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ctrTitle"/>
          </p:nvPr>
        </p:nvSpPr>
        <p:spPr>
          <a:xfrm>
            <a:off x="2453951" y="332800"/>
            <a:ext cx="6243900" cy="57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000" i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1787" y="5374943"/>
            <a:ext cx="2049323" cy="7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"/>
          <p:cNvSpPr txBox="1">
            <a:spLocks noGrp="1"/>
          </p:cNvSpPr>
          <p:nvPr>
            <p:ph type="ctrTitle"/>
          </p:nvPr>
        </p:nvSpPr>
        <p:spPr>
          <a:xfrm>
            <a:off x="1620325" y="1081549"/>
            <a:ext cx="8251462" cy="464504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667"/>
              <a:buNone/>
            </a:pPr>
            <a:r>
              <a:rPr lang="lt-LT" sz="3200" dirty="0">
                <a:latin typeface="Calibri"/>
                <a:ea typeface="Calibri"/>
                <a:cs typeface="Calibri"/>
                <a:sym typeface="Calibri"/>
              </a:rPr>
              <a:t>20 min. </a:t>
            </a:r>
            <a:r>
              <a:rPr lang="lt-LT" sz="3200" b="1" dirty="0" err="1">
                <a:latin typeface="Calibri"/>
                <a:ea typeface="Calibri"/>
                <a:cs typeface="Calibri"/>
                <a:sym typeface="Calibri"/>
              </a:rPr>
              <a:t>DofE</a:t>
            </a:r>
            <a:r>
              <a:rPr lang="lt-LT" sz="3200" b="1" dirty="0">
                <a:latin typeface="Calibri"/>
                <a:ea typeface="Calibri"/>
                <a:cs typeface="Calibri"/>
                <a:sym typeface="Calibri"/>
              </a:rPr>
              <a:t> programos pristatymas</a:t>
            </a:r>
            <a:br>
              <a:rPr lang="lt-LT" sz="3200" b="1" dirty="0">
                <a:latin typeface="Calibri"/>
                <a:ea typeface="Calibri"/>
                <a:cs typeface="Calibri"/>
                <a:sym typeface="Calibri"/>
              </a:rPr>
            </a:br>
            <a:endParaRPr sz="32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83333"/>
              <a:buNone/>
            </a:pPr>
            <a:r>
              <a:rPr lang="lt-LT" sz="3200" dirty="0">
                <a:latin typeface="Calibri"/>
                <a:ea typeface="Calibri"/>
                <a:cs typeface="Calibri"/>
                <a:sym typeface="Calibri"/>
              </a:rPr>
              <a:t>20 min. </a:t>
            </a:r>
            <a:r>
              <a:rPr lang="lt-LT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Raseinių mokyklos-daugiafunkcio centro „Spindulys“ direktorės, </a:t>
            </a:r>
            <a:r>
              <a:rPr lang="lt-LT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DofE</a:t>
            </a:r>
            <a:r>
              <a:rPr lang="lt-LT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vadovės ir koordinatorės Sandros Maslauskienės pasidalinimas savo patirtimi.</a:t>
            </a:r>
            <a:br>
              <a:rPr lang="lt-LT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83333"/>
              <a:buNone/>
            </a:pPr>
            <a:r>
              <a:rPr lang="lt-LT" sz="3200" dirty="0">
                <a:latin typeface="Calibri"/>
                <a:ea typeface="Calibri"/>
                <a:cs typeface="Calibri"/>
                <a:sym typeface="Calibri"/>
              </a:rPr>
              <a:t>15 min. </a:t>
            </a:r>
            <a:r>
              <a:rPr lang="lt-LT" sz="3200" b="1" dirty="0">
                <a:latin typeface="Calibri"/>
                <a:ea typeface="Calibri"/>
                <a:cs typeface="Calibri"/>
                <a:sym typeface="Calibri"/>
              </a:rPr>
              <a:t>Jūsų klausimai </a:t>
            </a:r>
            <a:r>
              <a:rPr lang="lt-LT" sz="3200" dirty="0"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lt-LT" sz="32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3200" dirty="0">
                <a:latin typeface="Calibri"/>
                <a:ea typeface="Calibri"/>
                <a:cs typeface="Calibri"/>
                <a:sym typeface="Calibri"/>
              </a:rPr>
              <a:t>žaidimas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625" y="194964"/>
            <a:ext cx="1439700" cy="14325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/>
          <p:cNvSpPr txBox="1"/>
          <p:nvPr/>
        </p:nvSpPr>
        <p:spPr>
          <a:xfrm>
            <a:off x="3802163" y="2205732"/>
            <a:ext cx="407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D4A41-1E87-AB91-A437-6EFB6FE0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081" y="2867849"/>
            <a:ext cx="6306919" cy="1122300"/>
          </a:xfrm>
        </p:spPr>
        <p:txBody>
          <a:bodyPr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lt-LT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Išbandykite sėkmę!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73087D-58D2-9268-D77D-EFE27386C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62" y="541183"/>
            <a:ext cx="4331725" cy="577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D901A39-28EB-4B9F-8699-E8BB4B6A2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090" y="5912125"/>
            <a:ext cx="2069078" cy="77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17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746225" y="771250"/>
            <a:ext cx="113553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Font typeface="Source Sans 3"/>
              <a:buNone/>
            </a:pPr>
            <a:r>
              <a:rPr lang="en-US" sz="5400" dirty="0"/>
              <a:t>DofE </a:t>
            </a:r>
            <a:r>
              <a:rPr lang="en-US" sz="5400" dirty="0" err="1"/>
              <a:t>programa</a:t>
            </a:r>
            <a:r>
              <a:rPr lang="en-US" sz="5400" dirty="0"/>
              <a:t>: </a:t>
            </a:r>
            <a:r>
              <a:rPr lang="en-US" sz="5400" dirty="0" err="1"/>
              <a:t>vertingas</a:t>
            </a:r>
            <a:r>
              <a:rPr lang="en-US" sz="5400" dirty="0"/>
              <a:t> </a:t>
            </a:r>
            <a:r>
              <a:rPr lang="en-US" sz="5400" dirty="0" err="1"/>
              <a:t>įrankis</a:t>
            </a:r>
            <a:r>
              <a:rPr lang="en-US" sz="5400" dirty="0"/>
              <a:t> </a:t>
            </a:r>
            <a:r>
              <a:rPr lang="en-US" sz="5400" dirty="0" err="1"/>
              <a:t>ugdant</a:t>
            </a:r>
            <a:r>
              <a:rPr lang="en-US" sz="5400" dirty="0"/>
              <a:t> </a:t>
            </a:r>
            <a:r>
              <a:rPr lang="en-US" sz="5400" dirty="0" err="1"/>
              <a:t>ateities</a:t>
            </a:r>
            <a:r>
              <a:rPr lang="en-US" sz="5400" dirty="0"/>
              <a:t> </a:t>
            </a:r>
            <a:r>
              <a:rPr lang="en-US" sz="5400" dirty="0" err="1"/>
              <a:t>lyderius</a:t>
            </a:r>
            <a:endParaRPr sz="5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4503" y="5968777"/>
            <a:ext cx="2049323" cy="7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9937" y="3394100"/>
            <a:ext cx="2512125" cy="295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415650" y="298250"/>
            <a:ext cx="11360700" cy="5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44"/>
              <a:buNone/>
            </a:pPr>
            <a:br>
              <a:rPr lang="lt-LT" sz="3000">
                <a:latin typeface="Calibri"/>
                <a:ea typeface="Calibri"/>
                <a:cs typeface="Calibri"/>
                <a:sym typeface="Calibri"/>
              </a:rPr>
            </a:br>
            <a:br>
              <a:rPr lang="lt-LT" sz="3000">
                <a:latin typeface="Calibri"/>
                <a:ea typeface="Calibri"/>
                <a:cs typeface="Calibri"/>
                <a:sym typeface="Calibri"/>
              </a:rPr>
            </a:br>
            <a:r>
              <a:rPr lang="lt-LT" sz="3000" i="0" u="none" strike="noStrike" cap="none">
                <a:latin typeface="Calibri"/>
                <a:ea typeface="Calibri"/>
                <a:cs typeface="Calibri"/>
                <a:sym typeface="Calibri"/>
              </a:rPr>
              <a:t>DofE </a:t>
            </a:r>
            <a:r>
              <a:rPr lang="lt-LT" sz="3000" b="0" i="1" u="none" strike="noStrike" cap="none"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lt-LT" sz="3000" i="0" u="none" strike="noStrike" cap="none">
                <a:latin typeface="Calibri"/>
                <a:ea typeface="Calibri"/>
                <a:cs typeface="Calibri"/>
                <a:sym typeface="Calibri"/>
              </a:rPr>
              <a:t> pirmas pasirinkimas jaunimui, norinčiam pasiekti daugiau. </a:t>
            </a:r>
            <a:br>
              <a:rPr lang="lt-LT" sz="3000" i="0" u="none" strike="noStrike" cap="none">
                <a:latin typeface="Calibri"/>
                <a:ea typeface="Calibri"/>
                <a:cs typeface="Calibri"/>
                <a:sym typeface="Calibri"/>
              </a:rPr>
            </a:br>
            <a:br>
              <a:rPr lang="lt-LT" sz="3000" i="0" u="none" strike="noStrike" cap="none">
                <a:latin typeface="Calibri"/>
                <a:ea typeface="Calibri"/>
                <a:cs typeface="Calibri"/>
                <a:sym typeface="Calibri"/>
              </a:rPr>
            </a:br>
            <a:r>
              <a:rPr lang="lt-LT" sz="3000" b="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lt-LT" sz="3000" b="0" i="0">
                <a:latin typeface="Calibri"/>
                <a:ea typeface="Calibri"/>
                <a:cs typeface="Calibri"/>
                <a:sym typeface="Calibri"/>
              </a:rPr>
              <a:t>ai unikali visapusiško tobulėjimo platforma 14-24 m. jaunimui, skatinanti siekti pačiam jaunam žmogui įdomių tikslų, atrasti naujų dalykų ir mokytis iš asmeninės patirties. </a:t>
            </a:r>
            <a:endParaRPr sz="3000" b="0" i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44"/>
              <a:buNone/>
            </a:pPr>
            <a:endParaRPr sz="3000" b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44"/>
              <a:buNone/>
            </a:pPr>
            <a:r>
              <a:rPr lang="lt-LT" sz="3000" b="0" i="0">
                <a:latin typeface="Calibri"/>
                <a:ea typeface="Calibri"/>
                <a:cs typeface="Calibri"/>
                <a:sym typeface="Calibri"/>
              </a:rPr>
              <a:t>DofE padeda ugdyti socialines-emocines kompetencijas, atpažinti savo gebėjimus, išlikti fiziškai aktyviems ir įgyti karjeros planavimo įgūdžių. </a:t>
            </a:r>
            <a:br>
              <a:rPr lang="lt-LT" sz="3000" b="0" i="0">
                <a:latin typeface="Calibri"/>
                <a:ea typeface="Calibri"/>
                <a:cs typeface="Calibri"/>
                <a:sym typeface="Calibri"/>
              </a:rPr>
            </a:br>
            <a:br>
              <a:rPr lang="lt-LT" sz="3000" b="0" i="0">
                <a:latin typeface="Calibri"/>
                <a:ea typeface="Calibri"/>
                <a:cs typeface="Calibri"/>
                <a:sym typeface="Calibri"/>
              </a:rPr>
            </a:br>
            <a:r>
              <a:rPr lang="lt-LT" sz="3000" i="0">
                <a:latin typeface="Calibri"/>
                <a:ea typeface="Calibri"/>
                <a:cs typeface="Calibri"/>
                <a:sym typeface="Calibri"/>
              </a:rPr>
              <a:t>DofE šūkis – pasiruošęs gyvenimui!</a:t>
            </a:r>
            <a:br>
              <a:rPr lang="lt-LT" sz="3000" b="0" i="0">
                <a:latin typeface="Calibri"/>
                <a:ea typeface="Calibri"/>
                <a:cs typeface="Calibri"/>
                <a:sym typeface="Calibri"/>
              </a:rPr>
            </a:b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4503" y="5968777"/>
            <a:ext cx="2049323" cy="7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800" y="49530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6"/>
          <p:cNvPicPr preferRelativeResize="0"/>
          <p:nvPr/>
        </p:nvPicPr>
        <p:blipFill rotWithShape="1">
          <a:blip r:embed="rId3">
            <a:alphaModFix/>
          </a:blip>
          <a:srcRect t="49" b="49"/>
          <a:stretch/>
        </p:blipFill>
        <p:spPr>
          <a:xfrm>
            <a:off x="239075" y="1248575"/>
            <a:ext cx="7377600" cy="4916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</p:pic>
      <p:sp>
        <p:nvSpPr>
          <p:cNvPr id="113" name="Google Shape;113;p6"/>
          <p:cNvSpPr txBox="1"/>
          <p:nvPr/>
        </p:nvSpPr>
        <p:spPr>
          <a:xfrm>
            <a:off x="647250" y="242925"/>
            <a:ext cx="108975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Duke of Edinburgh’s International Award 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7781253" y="2316851"/>
            <a:ext cx="4366500" cy="23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❖"/>
            </a:pPr>
            <a:r>
              <a:rPr lang="lt-LT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Veikia 70 metų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❖"/>
            </a:pPr>
            <a:r>
              <a:rPr lang="lt-LT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Daugiau nei 130 valstybių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❖"/>
            </a:pPr>
            <a:r>
              <a:rPr lang="lt-LT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metų Lietuvoje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64503" y="5968777"/>
            <a:ext cx="2049323" cy="7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/>
        </p:nvSpPr>
        <p:spPr>
          <a:xfrm>
            <a:off x="96650" y="3413481"/>
            <a:ext cx="5170800" cy="278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lt-LT" sz="4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🥇 </a:t>
            </a:r>
            <a:r>
              <a:rPr lang="lt-LT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 aukso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lt-LT" sz="4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🥈 </a:t>
            </a:r>
            <a:r>
              <a:rPr lang="lt-LT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129</a:t>
            </a:r>
            <a:r>
              <a:rPr lang="lt-LT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sidabro 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lt-LT" sz="4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🥉 </a:t>
            </a:r>
            <a:r>
              <a:rPr lang="lt-LT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435 bronzos 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4503" y="5968777"/>
            <a:ext cx="2049323" cy="7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7"/>
          <p:cNvSpPr txBox="1"/>
          <p:nvPr/>
        </p:nvSpPr>
        <p:spPr>
          <a:xfrm>
            <a:off x="612874" y="1266393"/>
            <a:ext cx="4938300" cy="19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Veikia </a:t>
            </a:r>
            <a:r>
              <a:rPr lang="lt-LT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120</a:t>
            </a:r>
            <a:r>
              <a:rPr lang="lt-LT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organizacijų visoje Lietuvoje. </a:t>
            </a:r>
            <a:r>
              <a:rPr lang="lt-LT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 pernai dalyvavo 2000 aktyvių jaunuolių, įteikėme ženklelių: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9350" y="808125"/>
            <a:ext cx="3522900" cy="50937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pic>
        <p:nvPicPr>
          <p:cNvPr id="124" name="Google Shape;12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630" y="808125"/>
            <a:ext cx="3522900" cy="50937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sp>
        <p:nvSpPr>
          <p:cNvPr id="125" name="Google Shape;125;p7"/>
          <p:cNvSpPr txBox="1"/>
          <p:nvPr/>
        </p:nvSpPr>
        <p:spPr>
          <a:xfrm>
            <a:off x="1109931" y="454182"/>
            <a:ext cx="51504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lt-LT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DofE Lietuvoje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/>
        </p:nvSpPr>
        <p:spPr>
          <a:xfrm>
            <a:off x="5913775" y="1211775"/>
            <a:ext cx="5978400" cy="3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lt-LT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DofE dar iki dabar laikau vienu iš geriausių sprendimų, būtent per DofE labai gerai pažinau save bei </a:t>
            </a:r>
            <a:r>
              <a:rPr lang="lt-LT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atradau savo ateities karjerą – sporto trenerė. 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lt-LT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DofE ambasadorė Austėja Stonytė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173264" y="534062"/>
            <a:ext cx="584411" cy="5682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</p:pic>
      <p:pic>
        <p:nvPicPr>
          <p:cNvPr id="133" name="Google Shape;133;p8"/>
          <p:cNvPicPr preferRelativeResize="0"/>
          <p:nvPr/>
        </p:nvPicPr>
        <p:blipFill rotWithShape="1">
          <a:blip r:embed="rId4">
            <a:alphaModFix/>
          </a:blip>
          <a:srcRect l="13783" r="9559"/>
          <a:stretch/>
        </p:blipFill>
        <p:spPr>
          <a:xfrm>
            <a:off x="276399" y="392850"/>
            <a:ext cx="4821120" cy="4190454"/>
          </a:xfrm>
          <a:prstGeom prst="flowChartDocumen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2822"/>
            <a:ext cx="5906278" cy="428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378"/>
            <a:ext cx="5827514" cy="350962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9"/>
          <p:cNvSpPr txBox="1"/>
          <p:nvPr/>
        </p:nvSpPr>
        <p:spPr>
          <a:xfrm>
            <a:off x="375411" y="3657293"/>
            <a:ext cx="1621340" cy="457507"/>
          </a:xfrm>
          <a:prstGeom prst="rect">
            <a:avLst/>
          </a:prstGeom>
          <a:solidFill>
            <a:srgbClr val="F2F2F2">
              <a:alpha val="83529"/>
            </a:srgbClr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lt-LT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ĮGŪDŽIAI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 txBox="1"/>
          <p:nvPr/>
        </p:nvSpPr>
        <p:spPr>
          <a:xfrm>
            <a:off x="375410" y="101336"/>
            <a:ext cx="1518704" cy="887709"/>
          </a:xfrm>
          <a:prstGeom prst="rect">
            <a:avLst/>
          </a:prstGeom>
          <a:solidFill>
            <a:srgbClr val="F2F2F2">
              <a:alpha val="8352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lt-LT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AKTYVI VEIKLA</a:t>
            </a:r>
            <a:endParaRPr sz="2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7514" y="3495666"/>
            <a:ext cx="6565641" cy="336233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9"/>
          <p:cNvSpPr txBox="1"/>
          <p:nvPr/>
        </p:nvSpPr>
        <p:spPr>
          <a:xfrm>
            <a:off x="11091956" y="3550684"/>
            <a:ext cx="1029997" cy="4801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lt-LT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ŽYGIS</a:t>
            </a:r>
            <a:endParaRPr sz="2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27514" y="0"/>
            <a:ext cx="6592104" cy="350962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9"/>
          <p:cNvSpPr txBox="1"/>
          <p:nvPr/>
        </p:nvSpPr>
        <p:spPr>
          <a:xfrm>
            <a:off x="9325879" y="0"/>
            <a:ext cx="2796074" cy="5232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lt-LT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SAVANORYSTĖ</a:t>
            </a:r>
            <a:endParaRPr sz="2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Widescreen</PresentationFormat>
  <Paragraphs>70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Open Sans</vt:lpstr>
      <vt:lpstr>Arial</vt:lpstr>
      <vt:lpstr>Calibri</vt:lpstr>
      <vt:lpstr>Noto Sans Symbols</vt:lpstr>
      <vt:lpstr>Source Sans 3</vt:lpstr>
      <vt:lpstr>Simple Light</vt:lpstr>
      <vt:lpstr>PowerPoint Presentation</vt:lpstr>
      <vt:lpstr>PowerPoint Presentation</vt:lpstr>
      <vt:lpstr>Išbandykite sėkmę!</vt:lpstr>
      <vt:lpstr>DofE programa: vertingas įrankis ugdant ateities lyderius</vt:lpstr>
      <vt:lpstr>  DofE –  pirmas pasirinkimas jaunimui, norinčiam pasiekti daugiau.   Tai unikali visapusiško tobulėjimo platforma 14-24 m. jaunimui, skatinanti siekti pačiam jaunam žmogui įdomių tikslų, atrasti naujų dalykų ir mokytis iš asmeninės patirties.   DofE padeda ugdyti socialines-emocines kompetencijas, atpažinti savo gebėjimus, išlikti fiziškai aktyviems ir įgyti karjeros planavimo įgūdžių.   DofE šūkis – pasiruošęs gyvenimui! </vt:lpstr>
      <vt:lpstr>PowerPoint Presentation</vt:lpstr>
      <vt:lpstr>PowerPoint Presentation</vt:lpstr>
      <vt:lpstr>PowerPoint Presentation</vt:lpstr>
      <vt:lpstr>PowerPoint Presentation</vt:lpstr>
      <vt:lpstr>Programos lygiai</vt:lpstr>
      <vt:lpstr>El. užrašinė tikslams fiksuoti</vt:lpstr>
      <vt:lpstr>  </vt:lpstr>
      <vt:lpstr>PowerPoint Presentation</vt:lpstr>
      <vt:lpstr>Vertė mokytojui ir mokyklai</vt:lpstr>
      <vt:lpstr>Prisijungti: www.dofeparaiska.lt</vt:lpstr>
      <vt:lpstr> </vt:lpstr>
      <vt:lpstr>2 pagrindinės žinutės: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Kristina Norkuvienė</dc:creator>
  <cp:lastModifiedBy>Oskaras Bogvila</cp:lastModifiedBy>
  <cp:revision>1</cp:revision>
  <dcterms:modified xsi:type="dcterms:W3CDTF">2026-05-08T06:19:03Z</dcterms:modified>
</cp:coreProperties>
</file>